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1" r:id="rId5"/>
    <p:sldId id="262" r:id="rId6"/>
    <p:sldId id="260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1" d="100"/>
          <a:sy n="81" d="100"/>
        </p:scale>
        <p:origin x="-1020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D8DED-EE0D-4B12-9DB0-CDD5E8C5917C}" type="datetimeFigureOut">
              <a:rPr lang="es-UY" smtClean="0"/>
              <a:t>28/4/2017</a:t>
            </a:fld>
            <a:endParaRPr lang="es-UY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CB32B-4F9C-40BC-8325-2761E08E433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69215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9B1A7-2FBB-4F0F-87B1-D40D9E7EF6E7}" type="slidenum">
              <a:rPr lang="es-UY" smtClean="0">
                <a:solidFill>
                  <a:prstClr val="black"/>
                </a:solidFill>
              </a:rPr>
              <a:pPr/>
              <a:t>2</a:t>
            </a:fld>
            <a:endParaRPr lang="es-UY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63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9B1A7-2FBB-4F0F-87B1-D40D9E7EF6E7}" type="slidenum">
              <a:rPr lang="es-UY" smtClean="0">
                <a:solidFill>
                  <a:prstClr val="black"/>
                </a:solidFill>
              </a:rPr>
              <a:pPr/>
              <a:t>11</a:t>
            </a:fld>
            <a:endParaRPr lang="es-UY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63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9B1A7-2FBB-4F0F-87B1-D40D9E7EF6E7}" type="slidenum">
              <a:rPr lang="es-UY" smtClean="0">
                <a:solidFill>
                  <a:prstClr val="black"/>
                </a:solidFill>
              </a:rPr>
              <a:pPr/>
              <a:t>3</a:t>
            </a:fld>
            <a:endParaRPr lang="es-UY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63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9B1A7-2FBB-4F0F-87B1-D40D9E7EF6E7}" type="slidenum">
              <a:rPr lang="es-UY" smtClean="0">
                <a:solidFill>
                  <a:prstClr val="black"/>
                </a:solidFill>
              </a:rPr>
              <a:pPr/>
              <a:t>4</a:t>
            </a:fld>
            <a:endParaRPr lang="es-UY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63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9B1A7-2FBB-4F0F-87B1-D40D9E7EF6E7}" type="slidenum">
              <a:rPr lang="es-UY" smtClean="0">
                <a:solidFill>
                  <a:prstClr val="black"/>
                </a:solidFill>
              </a:rPr>
              <a:pPr/>
              <a:t>5</a:t>
            </a:fld>
            <a:endParaRPr lang="es-UY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63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9B1A7-2FBB-4F0F-87B1-D40D9E7EF6E7}" type="slidenum">
              <a:rPr lang="es-UY" smtClean="0">
                <a:solidFill>
                  <a:prstClr val="black"/>
                </a:solidFill>
              </a:rPr>
              <a:pPr/>
              <a:t>6</a:t>
            </a:fld>
            <a:endParaRPr lang="es-UY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63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9B1A7-2FBB-4F0F-87B1-D40D9E7EF6E7}" type="slidenum">
              <a:rPr lang="es-UY" smtClean="0">
                <a:solidFill>
                  <a:prstClr val="black"/>
                </a:solidFill>
              </a:rPr>
              <a:pPr/>
              <a:t>7</a:t>
            </a:fld>
            <a:endParaRPr lang="es-UY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63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9B1A7-2FBB-4F0F-87B1-D40D9E7EF6E7}" type="slidenum">
              <a:rPr lang="es-UY" smtClean="0">
                <a:solidFill>
                  <a:prstClr val="black"/>
                </a:solidFill>
              </a:rPr>
              <a:pPr/>
              <a:t>8</a:t>
            </a:fld>
            <a:endParaRPr lang="es-UY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63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9B1A7-2FBB-4F0F-87B1-D40D9E7EF6E7}" type="slidenum">
              <a:rPr lang="es-UY" smtClean="0">
                <a:solidFill>
                  <a:prstClr val="black"/>
                </a:solidFill>
              </a:rPr>
              <a:pPr/>
              <a:t>9</a:t>
            </a:fld>
            <a:endParaRPr lang="es-UY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63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9B1A7-2FBB-4F0F-87B1-D40D9E7EF6E7}" type="slidenum">
              <a:rPr lang="es-UY" smtClean="0">
                <a:solidFill>
                  <a:prstClr val="black"/>
                </a:solidFill>
              </a:rPr>
              <a:pPr/>
              <a:t>10</a:t>
            </a:fld>
            <a:endParaRPr lang="es-UY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63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DDA8-A3DC-4F6E-9EF6-CE0D9FF636DE}" type="datetime1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28/4/2017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6148-6197-4FCC-B329-8B596786E528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5 Marcador de número de diapositiva"/>
          <p:cNvSpPr txBox="1">
            <a:spLocks/>
          </p:cNvSpPr>
          <p:nvPr userDrawn="1"/>
        </p:nvSpPr>
        <p:spPr>
          <a:xfrm>
            <a:off x="-720725" y="6381750"/>
            <a:ext cx="1189038" cy="2603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UY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22A211-B166-4279-96E7-0286C523C32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163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F981-6E60-46A3-9291-143AC00110BF}" type="datetime1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28/4/2017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6148-6197-4FCC-B329-8B596786E528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05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F7CB-A44E-4B66-BE49-923D0CE82539}" type="datetime1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28/4/2017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6148-6197-4FCC-B329-8B596786E528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14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A52DE-F765-4FB9-AF43-24288256F594}" type="datetime1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28/4/2017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-468560" y="6348898"/>
            <a:ext cx="1224136" cy="365125"/>
          </a:xfrm>
        </p:spPr>
        <p:txBody>
          <a:bodyPr/>
          <a:lstStyle/>
          <a:p>
            <a:fld id="{6C5C6148-6197-4FCC-B329-8B596786E528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9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4930-C31D-43C1-AA5D-0C2ACD5E3122}" type="datetime1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28/4/2017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6148-6197-4FCC-B329-8B596786E528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37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CB4CD-E703-4FB5-9EDC-F6E5D35FEC50}" type="datetime1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28/4/2017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6148-6197-4FCC-B329-8B596786E528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57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7871-83C2-4A12-B1CE-8C6F2547448E}" type="datetime1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28/4/2017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6148-6197-4FCC-B329-8B596786E528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41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F17AC-0146-464A-A414-813CF3B77006}" type="datetime1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28/4/2017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6148-6197-4FCC-B329-8B596786E528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69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35A8-39D9-4E18-A2FD-A27B6ED0B631}" type="datetime1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28/4/2017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6148-6197-4FCC-B329-8B596786E528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01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7EA0-8099-4BEF-A466-A926DAD7DF5A}" type="datetime1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28/4/2017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6148-6197-4FCC-B329-8B596786E528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5C31-09BB-4442-AF4D-D3D5BFD4C81C}" type="datetime1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28/4/2017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6148-6197-4FCC-B329-8B596786E528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63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UY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UY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E3F5B-8EC7-4401-8F31-539AA9DB355C}" type="datetime1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28/4/2017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468560" y="63488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C6148-6197-4FCC-B329-8B596786E528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>
              <a:solidFill>
                <a:prstClr val="white"/>
              </a:solidFill>
            </a:endParaRPr>
          </a:p>
        </p:txBody>
      </p:sp>
      <p:cxnSp>
        <p:nvCxnSpPr>
          <p:cNvPr id="19" name="18 Conector recto"/>
          <p:cNvCxnSpPr/>
          <p:nvPr userDrawn="1"/>
        </p:nvCxnSpPr>
        <p:spPr>
          <a:xfrm>
            <a:off x="971600" y="6518216"/>
            <a:ext cx="698477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6" descr="LOGO-CIFRA_oscur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299761"/>
            <a:ext cx="792088" cy="41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9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0396" y="1153597"/>
            <a:ext cx="9144000" cy="57054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>
              <a:solidFill>
                <a:prstClr val="white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1152525"/>
          </a:xfrm>
          <a:prstGeom prst="rect">
            <a:avLst/>
          </a:prstGeom>
          <a:solidFill>
            <a:srgbClr val="700201"/>
          </a:solidFill>
          <a:ln>
            <a:solidFill>
              <a:srgbClr val="7002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</a:endParaRPr>
          </a:p>
        </p:txBody>
      </p:sp>
      <p:pic>
        <p:nvPicPr>
          <p:cNvPr id="5" name="Picture 2" descr="C:\Users\Seven\Desktop\logocif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867"/>
            <a:ext cx="3635232" cy="980728"/>
          </a:xfrm>
          <a:prstGeom prst="rect">
            <a:avLst/>
          </a:prstGeom>
          <a:noFill/>
        </p:spPr>
      </p:pic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765175" y="1772816"/>
            <a:ext cx="805529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E6913C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UY" i="0" dirty="0" smtClean="0">
                <a:solidFill>
                  <a:srgbClr val="5F5F5F"/>
                </a:solidFill>
                <a:latin typeface="Calibri" pitchFamily="34" charset="0"/>
                <a:cs typeface="Calibri" pitchFamily="34" charset="0"/>
              </a:rPr>
              <a:t>El ejercicio profesional de los médicos </a:t>
            </a:r>
          </a:p>
          <a:p>
            <a:pPr algn="ctr">
              <a:lnSpc>
                <a:spcPct val="150000"/>
              </a:lnSpc>
            </a:pPr>
            <a:r>
              <a:rPr lang="es-UY" i="0" dirty="0" smtClean="0">
                <a:solidFill>
                  <a:srgbClr val="5F5F5F"/>
                </a:solidFill>
                <a:latin typeface="Calibri" pitchFamily="34" charset="0"/>
                <a:cs typeface="Calibri" pitchFamily="34" charset="0"/>
              </a:rPr>
              <a:t>y el Colegio </a:t>
            </a:r>
            <a:r>
              <a:rPr lang="es-UY" i="0" dirty="0" smtClean="0">
                <a:solidFill>
                  <a:srgbClr val="5F5F5F"/>
                </a:solidFill>
                <a:latin typeface="Calibri" pitchFamily="34" charset="0"/>
                <a:cs typeface="Calibri" pitchFamily="34" charset="0"/>
              </a:rPr>
              <a:t>Médico</a:t>
            </a:r>
          </a:p>
          <a:p>
            <a:pPr algn="ctr">
              <a:lnSpc>
                <a:spcPct val="150000"/>
              </a:lnSpc>
            </a:pPr>
            <a:endParaRPr lang="es-UY" i="0" dirty="0">
              <a:solidFill>
                <a:srgbClr val="5F5F5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AutoShape 2" descr="Image result for cámara de la construcción logo urugu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 dirty="0">
              <a:solidFill>
                <a:prstClr val="black"/>
              </a:solidFill>
            </a:endParaRPr>
          </a:p>
        </p:txBody>
      </p:sp>
      <p:sp>
        <p:nvSpPr>
          <p:cNvPr id="9" name="AutoShape 4" descr="Image result for cámara de la construcción logo urugu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 dirty="0">
              <a:solidFill>
                <a:prstClr val="black"/>
              </a:solidFill>
            </a:endParaRPr>
          </a:p>
        </p:txBody>
      </p:sp>
      <p:sp>
        <p:nvSpPr>
          <p:cNvPr id="10" name="AutoShape 6" descr="Image result for cámara de la construcción logo urugu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 dirty="0">
              <a:solidFill>
                <a:prstClr val="black"/>
              </a:solidFill>
            </a:endParaRPr>
          </a:p>
        </p:txBody>
      </p:sp>
      <p:sp>
        <p:nvSpPr>
          <p:cNvPr id="11" name="AutoShape 8" descr="Image result for cámara de la construcción logo urugua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 dirty="0">
              <a:solidFill>
                <a:prstClr val="black"/>
              </a:solidFill>
            </a:endParaRPr>
          </a:p>
        </p:txBody>
      </p:sp>
      <p:pic>
        <p:nvPicPr>
          <p:cNvPr id="12" name="comp-iq826tbiimgimage" descr="https://static.wixstatic.com/media/849ccb_537a3867834e4b41aeb71731f4b76fdf%7Emv2.png/v1/fill/w_143,h_117,al_c,usm_0.66_1.00_0.01/849ccb_537a3867834e4b41aeb71731f4b76fdf%7Emv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693" y="3965306"/>
            <a:ext cx="1800200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8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01080" y="297303"/>
            <a:ext cx="765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800" b="1" dirty="0" smtClean="0">
                <a:solidFill>
                  <a:prstClr val="black"/>
                </a:solidFill>
              </a:rPr>
              <a:t>El Colegio Médico del Uruguay</a:t>
            </a:r>
            <a:endParaRPr lang="es-UY" sz="280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1268760"/>
            <a:ext cx="7024677" cy="509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96752"/>
            <a:ext cx="7024676" cy="509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18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8449"/>
            <a:ext cx="8280027" cy="600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195736" y="98072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b="1" dirty="0" smtClean="0"/>
              <a:t>% que considera que cada una es una función del CMU</a:t>
            </a:r>
            <a:endParaRPr lang="es-UY" b="1" dirty="0"/>
          </a:p>
        </p:txBody>
      </p:sp>
    </p:spTree>
    <p:extLst>
      <p:ext uri="{BB962C8B-B14F-4D97-AF65-F5344CB8AC3E}">
        <p14:creationId xmlns:p14="http://schemas.microsoft.com/office/powerpoint/2010/main" val="296217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395535" y="1412776"/>
            <a:ext cx="7992889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742950" lvl="1" indent="-28575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§"/>
              <a:defRPr/>
            </a:pPr>
            <a:r>
              <a:rPr lang="es-ES" sz="1800" dirty="0">
                <a:solidFill>
                  <a:srgbClr val="000000"/>
                </a:solidFill>
                <a:latin typeface="Calibri" pitchFamily="34" charset="0"/>
              </a:rPr>
              <a:t>Se </a:t>
            </a:r>
            <a:r>
              <a:rPr lang="es-ES" sz="1800" dirty="0" smtClean="0">
                <a:solidFill>
                  <a:srgbClr val="000000"/>
                </a:solidFill>
                <a:latin typeface="Calibri" pitchFamily="34" charset="0"/>
              </a:rPr>
              <a:t>realizó </a:t>
            </a:r>
            <a:r>
              <a:rPr lang="es-ES" sz="1800" dirty="0">
                <a:solidFill>
                  <a:srgbClr val="000000"/>
                </a:solidFill>
                <a:latin typeface="Calibri" pitchFamily="34" charset="0"/>
              </a:rPr>
              <a:t>una encuesta de </a:t>
            </a:r>
            <a:r>
              <a:rPr lang="es-ES" sz="1800" dirty="0" smtClean="0">
                <a:solidFill>
                  <a:srgbClr val="000000"/>
                </a:solidFill>
                <a:latin typeface="Calibri" pitchFamily="34" charset="0"/>
              </a:rPr>
              <a:t>601 </a:t>
            </a:r>
            <a:r>
              <a:rPr lang="es-ES" sz="1800" dirty="0">
                <a:solidFill>
                  <a:srgbClr val="000000"/>
                </a:solidFill>
                <a:latin typeface="Calibri" pitchFamily="34" charset="0"/>
              </a:rPr>
              <a:t>profesionales, sorteados al azar del total de profesionales que aportaron alguna vez al CMU. </a:t>
            </a:r>
            <a:endParaRPr lang="es-ES" sz="18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742950" lvl="1" indent="-28575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§"/>
              <a:defRPr/>
            </a:pPr>
            <a:r>
              <a:rPr lang="es-ES" sz="1800" dirty="0" smtClean="0">
                <a:solidFill>
                  <a:srgbClr val="000000"/>
                </a:solidFill>
                <a:latin typeface="Calibri" pitchFamily="34" charset="0"/>
              </a:rPr>
              <a:t>El trabajo de campo se realizó a fines de 2016. </a:t>
            </a:r>
          </a:p>
          <a:p>
            <a:pPr marL="742950" lvl="1" indent="-28575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§"/>
              <a:defRPr/>
            </a:pPr>
            <a:r>
              <a:rPr lang="es-ES" sz="1800" dirty="0" smtClean="0">
                <a:solidFill>
                  <a:srgbClr val="000000"/>
                </a:solidFill>
                <a:latin typeface="Calibri" pitchFamily="34" charset="0"/>
              </a:rPr>
              <a:t>El </a:t>
            </a:r>
            <a:r>
              <a:rPr lang="es-ES" sz="1800" dirty="0">
                <a:solidFill>
                  <a:srgbClr val="000000"/>
                </a:solidFill>
                <a:latin typeface="Calibri" pitchFamily="34" charset="0"/>
              </a:rPr>
              <a:t>tamaño </a:t>
            </a:r>
            <a:r>
              <a:rPr lang="es-ES" sz="1800" dirty="0" err="1">
                <a:solidFill>
                  <a:srgbClr val="000000"/>
                </a:solidFill>
                <a:latin typeface="Calibri" pitchFamily="34" charset="0"/>
              </a:rPr>
              <a:t>muestral</a:t>
            </a:r>
            <a:r>
              <a:rPr lang="es-ES" sz="1800" dirty="0">
                <a:solidFill>
                  <a:srgbClr val="000000"/>
                </a:solidFill>
                <a:latin typeface="Calibri" pitchFamily="34" charset="0"/>
              </a:rPr>
              <a:t> tiene un error máximo de +/-3,9 puntos para un 95% de confianza, y además permite analizar las respuestas de distintos grupos de profesionales (por ejemplo, según género, según grupos de edad, </a:t>
            </a:r>
            <a:r>
              <a:rPr lang="es-ES" sz="1800" dirty="0" smtClean="0">
                <a:solidFill>
                  <a:srgbClr val="000000"/>
                </a:solidFill>
                <a:latin typeface="Calibri" pitchFamily="34" charset="0"/>
              </a:rPr>
              <a:t>según médicos especialistas o generales, </a:t>
            </a:r>
            <a:r>
              <a:rPr lang="es-ES" sz="1800" dirty="0">
                <a:solidFill>
                  <a:srgbClr val="000000"/>
                </a:solidFill>
                <a:latin typeface="Calibri" pitchFamily="34" charset="0"/>
              </a:rPr>
              <a:t>según lugar de residencia</a:t>
            </a:r>
            <a:r>
              <a:rPr lang="es-ES" sz="1800" dirty="0" smtClean="0">
                <a:solidFill>
                  <a:srgbClr val="000000"/>
                </a:solidFill>
                <a:latin typeface="Calibri" pitchFamily="34" charset="0"/>
              </a:rPr>
              <a:t>).</a:t>
            </a:r>
          </a:p>
          <a:p>
            <a:pPr marL="742950" lvl="1" indent="-28575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§"/>
              <a:defRPr/>
            </a:pPr>
            <a:r>
              <a:rPr lang="es-ES" sz="1800" dirty="0" smtClean="0">
                <a:solidFill>
                  <a:srgbClr val="000000"/>
                </a:solidFill>
                <a:latin typeface="Calibri" pitchFamily="34" charset="0"/>
              </a:rPr>
              <a:t>El trabajo de campo se llevó a cabo sin inconvenientes. La receptividad de los profesionales sorteados para responder la encuesta fue muy alta, y hubo escasísimos rechazos. Eso no es habitual en la mayoría de las encuestas y muestra una voluntad de participar del cuerpo médico en instancias en que se realizan estudios sobre la profesión. </a:t>
            </a:r>
            <a:endParaRPr lang="es-ES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03648" y="31349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800" b="1" dirty="0">
                <a:solidFill>
                  <a:prstClr val="black"/>
                </a:solidFill>
              </a:rPr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322424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403648" y="31349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800" b="1" dirty="0" err="1" smtClean="0">
                <a:solidFill>
                  <a:prstClr val="black"/>
                </a:solidFill>
              </a:rPr>
              <a:t>Multiempleo</a:t>
            </a:r>
            <a:r>
              <a:rPr lang="es-UY" sz="2800" b="1" dirty="0" smtClean="0">
                <a:solidFill>
                  <a:prstClr val="black"/>
                </a:solidFill>
              </a:rPr>
              <a:t>, muchas horas de trabajo</a:t>
            </a:r>
            <a:endParaRPr lang="es-UY" sz="280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052736"/>
            <a:ext cx="4762514" cy="345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766" y="2348880"/>
            <a:ext cx="5812822" cy="421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Elipse"/>
          <p:cNvSpPr/>
          <p:nvPr/>
        </p:nvSpPr>
        <p:spPr>
          <a:xfrm>
            <a:off x="683568" y="1484784"/>
            <a:ext cx="414780" cy="12954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6" name="5 Elipse"/>
          <p:cNvSpPr/>
          <p:nvPr/>
        </p:nvSpPr>
        <p:spPr>
          <a:xfrm>
            <a:off x="4581986" y="2780263"/>
            <a:ext cx="414780" cy="12954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2" name="1 CuadroTexto"/>
          <p:cNvSpPr txBox="1"/>
          <p:nvPr/>
        </p:nvSpPr>
        <p:spPr>
          <a:xfrm>
            <a:off x="4355976" y="1052736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es-UY" dirty="0" smtClean="0"/>
              <a:t>4 de cada 10 médicos trabajan en </a:t>
            </a:r>
            <a:r>
              <a:rPr lang="es-UY" b="1" dirty="0" smtClean="0"/>
              <a:t>tres o más lugares diferentes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es-UY" dirty="0" smtClean="0"/>
              <a:t>4 de cada 10 médicos trabajan </a:t>
            </a:r>
            <a:r>
              <a:rPr lang="es-UY" b="1" dirty="0" smtClean="0"/>
              <a:t>más de 50 horas por semana</a:t>
            </a:r>
            <a:endParaRPr lang="es-UY" b="1" dirty="0"/>
          </a:p>
        </p:txBody>
      </p:sp>
    </p:spTree>
    <p:extLst>
      <p:ext uri="{BB962C8B-B14F-4D97-AF65-F5344CB8AC3E}">
        <p14:creationId xmlns:p14="http://schemas.microsoft.com/office/powerpoint/2010/main" val="358100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10316" y="313492"/>
            <a:ext cx="765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800" b="1" dirty="0" smtClean="0">
                <a:solidFill>
                  <a:prstClr val="black"/>
                </a:solidFill>
              </a:rPr>
              <a:t>Pero igual dedican tiempo a la actualización</a:t>
            </a:r>
            <a:endParaRPr lang="es-UY" sz="2800" b="1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4" y="993430"/>
            <a:ext cx="5063962" cy="367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273" y="3770355"/>
            <a:ext cx="5434727" cy="394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Elipse"/>
          <p:cNvSpPr/>
          <p:nvPr/>
        </p:nvSpPr>
        <p:spPr>
          <a:xfrm>
            <a:off x="683568" y="1484784"/>
            <a:ext cx="414780" cy="21602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6" name="5 CuadroTexto"/>
          <p:cNvSpPr txBox="1"/>
          <p:nvPr/>
        </p:nvSpPr>
        <p:spPr>
          <a:xfrm>
            <a:off x="4932040" y="1262687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es-UY" b="1" dirty="0" smtClean="0"/>
              <a:t>Casi 9 de cada 10 médicos dedican tiempo todas las semanas a actualizarse en temas médicos</a:t>
            </a:r>
            <a:endParaRPr lang="es-UY" b="1" dirty="0"/>
          </a:p>
        </p:txBody>
      </p:sp>
    </p:spTree>
    <p:extLst>
      <p:ext uri="{BB962C8B-B14F-4D97-AF65-F5344CB8AC3E}">
        <p14:creationId xmlns:p14="http://schemas.microsoft.com/office/powerpoint/2010/main" val="72840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10316" y="313492"/>
            <a:ext cx="765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800" b="1" dirty="0" smtClean="0">
                <a:solidFill>
                  <a:prstClr val="black"/>
                </a:solidFill>
              </a:rPr>
              <a:t>Mayoría satisfecha con su actividad laboral</a:t>
            </a:r>
            <a:endParaRPr lang="es-UY" sz="2800" b="1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42" y="1268760"/>
            <a:ext cx="7103167" cy="515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89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10316" y="24867"/>
            <a:ext cx="7650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800" b="1" dirty="0" smtClean="0">
                <a:solidFill>
                  <a:prstClr val="black"/>
                </a:solidFill>
              </a:rPr>
              <a:t>Para muchos su trabajo afecta </a:t>
            </a:r>
          </a:p>
          <a:p>
            <a:pPr algn="ctr"/>
            <a:r>
              <a:rPr lang="es-UY" sz="2800" b="1" dirty="0" smtClean="0">
                <a:solidFill>
                  <a:prstClr val="black"/>
                </a:solidFill>
              </a:rPr>
              <a:t>a la familia y limita el descanso</a:t>
            </a:r>
            <a:endParaRPr lang="es-UY" sz="2800" b="1" dirty="0">
              <a:solidFill>
                <a:prstClr val="black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0" y="1340767"/>
            <a:ext cx="5859551" cy="425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078" y="1255806"/>
            <a:ext cx="5976664" cy="433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522284" y="1895626"/>
            <a:ext cx="288032" cy="15121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1" name="10 Elipse"/>
          <p:cNvSpPr/>
          <p:nvPr/>
        </p:nvSpPr>
        <p:spPr>
          <a:xfrm>
            <a:off x="5147570" y="1937865"/>
            <a:ext cx="288032" cy="122413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2" name="11 Elipse"/>
          <p:cNvSpPr/>
          <p:nvPr/>
        </p:nvSpPr>
        <p:spPr>
          <a:xfrm>
            <a:off x="3131838" y="1895626"/>
            <a:ext cx="288032" cy="15121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3" name="12 Elipse"/>
          <p:cNvSpPr/>
          <p:nvPr/>
        </p:nvSpPr>
        <p:spPr>
          <a:xfrm>
            <a:off x="7419557" y="1876423"/>
            <a:ext cx="288032" cy="15121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59246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79512" y="116632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400" b="1" dirty="0" smtClean="0">
                <a:solidFill>
                  <a:prstClr val="black"/>
                </a:solidFill>
              </a:rPr>
              <a:t>Perciben que los médicos son poco valorados, y un tercio siente que el desempeño de la profesión es peor de lo que había esperado</a:t>
            </a:r>
            <a:endParaRPr lang="es-UY" sz="2400" b="1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058" y="1268760"/>
            <a:ext cx="5977741" cy="43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16832"/>
            <a:ext cx="6120680" cy="444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00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10316" y="313492"/>
            <a:ext cx="765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800" b="1" dirty="0" smtClean="0">
                <a:solidFill>
                  <a:prstClr val="black"/>
                </a:solidFill>
              </a:rPr>
              <a:t>Lo que recomiendan los médicos y lo que hacen</a:t>
            </a:r>
            <a:endParaRPr lang="es-UY" sz="2800" b="1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9017"/>
            <a:ext cx="7703963" cy="5588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22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01080" y="44624"/>
            <a:ext cx="7650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800" b="1" dirty="0" smtClean="0">
                <a:solidFill>
                  <a:prstClr val="black"/>
                </a:solidFill>
              </a:rPr>
              <a:t>La gran mayoría considera que </a:t>
            </a:r>
          </a:p>
          <a:p>
            <a:pPr algn="ctr"/>
            <a:r>
              <a:rPr lang="es-UY" sz="2800" b="1" dirty="0" smtClean="0">
                <a:solidFill>
                  <a:prstClr val="black"/>
                </a:solidFill>
              </a:rPr>
              <a:t>la medicina fue la mejor elección</a:t>
            </a:r>
            <a:endParaRPr lang="es-UY" sz="2800" b="1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4446"/>
            <a:ext cx="6911875" cy="501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51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298</Words>
  <Application>Microsoft Office PowerPoint</Application>
  <PresentationFormat>Presentación en pantalla (4:3)</PresentationFormat>
  <Paragraphs>31</Paragraphs>
  <Slides>11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</dc:title>
  <dc:creator>axp</dc:creator>
  <cp:lastModifiedBy>ColegioMedico</cp:lastModifiedBy>
  <cp:revision>7</cp:revision>
  <dcterms:created xsi:type="dcterms:W3CDTF">2017-04-26T19:30:06Z</dcterms:created>
  <dcterms:modified xsi:type="dcterms:W3CDTF">2017-04-28T18:44:19Z</dcterms:modified>
</cp:coreProperties>
</file>